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7"/>
  </p:notesMasterIdLst>
  <p:handoutMasterIdLst>
    <p:handoutMasterId r:id="rId18"/>
  </p:handoutMasterIdLst>
  <p:sldIdLst>
    <p:sldId id="292" r:id="rId5"/>
    <p:sldId id="295" r:id="rId6"/>
    <p:sldId id="299" r:id="rId7"/>
    <p:sldId id="300" r:id="rId8"/>
    <p:sldId id="301" r:id="rId9"/>
    <p:sldId id="294" r:id="rId10"/>
    <p:sldId id="296" r:id="rId11"/>
    <p:sldId id="297" r:id="rId12"/>
    <p:sldId id="298" r:id="rId13"/>
    <p:sldId id="303" r:id="rId14"/>
    <p:sldId id="302" r:id="rId15"/>
    <p:sldId id="293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D92"/>
    <a:srgbClr val="E79130"/>
    <a:srgbClr val="FBFCFC"/>
    <a:srgbClr val="FFFFFF"/>
    <a:srgbClr val="F5F5F5"/>
    <a:srgbClr val="FBFBFB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89499" autoAdjust="0"/>
  </p:normalViewPr>
  <p:slideViewPr>
    <p:cSldViewPr snapToGrid="0">
      <p:cViewPr>
        <p:scale>
          <a:sx n="130" d="100"/>
          <a:sy n="130" d="100"/>
        </p:scale>
        <p:origin x="-256" y="-248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24/10/25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24/10/25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2568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5731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1844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5772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2760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7854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8081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3115" y="1290181"/>
            <a:ext cx="6368142" cy="1793439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solidFill>
                  <a:srgbClr val="304297"/>
                </a:solidFill>
              </a:rPr>
              <a:t>TERAPIA ANTIDIABETICA NEL PERIOPERATORIO: </a:t>
            </a:r>
            <a:br>
              <a:rPr lang="it-IT" sz="3600" dirty="0">
                <a:solidFill>
                  <a:srgbClr val="304297"/>
                </a:solidFill>
              </a:rPr>
            </a:br>
            <a:r>
              <a:rPr lang="it-IT" sz="3600" dirty="0">
                <a:solidFill>
                  <a:srgbClr val="304297"/>
                </a:solidFill>
              </a:rPr>
              <a:t>UN CASO CLINICO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68DF4A-94D1-A398-066F-4F0013E2DC18}"/>
              </a:ext>
            </a:extLst>
          </p:cNvPr>
          <p:cNvSpPr txBox="1"/>
          <p:nvPr/>
        </p:nvSpPr>
        <p:spPr>
          <a:xfrm>
            <a:off x="5731328" y="4150635"/>
            <a:ext cx="53318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E79130"/>
                </a:solidFill>
              </a:rPr>
              <a:t>Dr.ssa Marialucia Pellegrino</a:t>
            </a:r>
          </a:p>
          <a:p>
            <a:endParaRPr lang="it-IT" b="1" dirty="0">
              <a:solidFill>
                <a:srgbClr val="E79130"/>
              </a:solidFill>
            </a:endParaRPr>
          </a:p>
          <a:p>
            <a:r>
              <a:rPr lang="it-IT" sz="1600" b="1" dirty="0">
                <a:solidFill>
                  <a:srgbClr val="E79130"/>
                </a:solidFill>
              </a:rPr>
              <a:t>Medico specialista in Scienza dell’Alimentazione</a:t>
            </a:r>
          </a:p>
          <a:p>
            <a:endParaRPr lang="it-IT" sz="1600" b="1" dirty="0">
              <a:solidFill>
                <a:srgbClr val="E79130"/>
              </a:solidFill>
            </a:endParaRPr>
          </a:p>
          <a:p>
            <a:r>
              <a:rPr lang="it-IT" sz="1600" b="1" dirty="0">
                <a:solidFill>
                  <a:srgbClr val="E79130"/>
                </a:solidFill>
              </a:rPr>
              <a:t>Dirigente Medico - Azienda Ospedaliera Santa Maria di Terni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Caso clinico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F43790D-219E-A37A-2894-0102D8A638E0}"/>
              </a:ext>
            </a:extLst>
          </p:cNvPr>
          <p:cNvCxnSpPr/>
          <p:nvPr/>
        </p:nvCxnSpPr>
        <p:spPr>
          <a:xfrm>
            <a:off x="876514" y="3726073"/>
            <a:ext cx="10591375" cy="0"/>
          </a:xfrm>
          <a:prstGeom prst="straightConnector1">
            <a:avLst/>
          </a:prstGeom>
          <a:ln w="5937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543F2E14-BCA8-ADCF-9104-7E06209199A2}"/>
              </a:ext>
            </a:extLst>
          </p:cNvPr>
          <p:cNvCxnSpPr/>
          <p:nvPr/>
        </p:nvCxnSpPr>
        <p:spPr>
          <a:xfrm>
            <a:off x="1982887" y="2906485"/>
            <a:ext cx="0" cy="478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1C986F6A-4514-8BC7-56C8-5D1DF0A61925}"/>
              </a:ext>
            </a:extLst>
          </p:cNvPr>
          <p:cNvCxnSpPr/>
          <p:nvPr/>
        </p:nvCxnSpPr>
        <p:spPr>
          <a:xfrm>
            <a:off x="2962603" y="4049487"/>
            <a:ext cx="0" cy="478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DCD95A5-7A3E-7ED2-F212-70B9AC62BBB6}"/>
              </a:ext>
            </a:extLst>
          </p:cNvPr>
          <p:cNvSpPr txBox="1"/>
          <p:nvPr/>
        </p:nvSpPr>
        <p:spPr>
          <a:xfrm>
            <a:off x="5621234" y="2405093"/>
            <a:ext cx="28302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1000"/>
              </a:spcAft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Lug 2025 – Sleeve gastrectomy laparoscopica.</a:t>
            </a: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FB6725D4-8E28-9DD4-0952-2EEDD5636316}"/>
              </a:ext>
            </a:extLst>
          </p:cNvPr>
          <p:cNvCxnSpPr/>
          <p:nvPr/>
        </p:nvCxnSpPr>
        <p:spPr>
          <a:xfrm>
            <a:off x="4475720" y="2906484"/>
            <a:ext cx="0" cy="478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1CFE52B2-9CD1-B1D0-263A-40BCA806FB98}"/>
              </a:ext>
            </a:extLst>
          </p:cNvPr>
          <p:cNvCxnSpPr/>
          <p:nvPr/>
        </p:nvCxnSpPr>
        <p:spPr>
          <a:xfrm>
            <a:off x="5771121" y="4038601"/>
            <a:ext cx="0" cy="478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22444496-F86F-F98E-F408-525DD0F91F4C}"/>
              </a:ext>
            </a:extLst>
          </p:cNvPr>
          <p:cNvCxnSpPr/>
          <p:nvPr/>
        </p:nvCxnSpPr>
        <p:spPr>
          <a:xfrm>
            <a:off x="7232321" y="2906484"/>
            <a:ext cx="0" cy="478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17C9C7B-1DEC-4CFB-B30D-6FC99C08F2D0}"/>
              </a:ext>
            </a:extLst>
          </p:cNvPr>
          <p:cNvSpPr txBox="1"/>
          <p:nvPr/>
        </p:nvSpPr>
        <p:spPr>
          <a:xfrm>
            <a:off x="622927" y="2265786"/>
            <a:ext cx="246016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1000"/>
              </a:spcAft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Diagnosi T2DM.</a:t>
            </a:r>
            <a:br>
              <a:rPr lang="it-IT" sz="1100" dirty="0"/>
            </a:br>
            <a:r>
              <a:rPr lang="it-IT" sz="1100" dirty="0"/>
              <a:t>HbA1c 9%. </a:t>
            </a:r>
            <a:r>
              <a:rPr lang="it-IT" sz="1100" dirty="0" err="1"/>
              <a:t>W</a:t>
            </a:r>
            <a:r>
              <a:rPr lang="it-IT" sz="1100" dirty="0"/>
              <a:t> 124 Kg.</a:t>
            </a:r>
            <a:br>
              <a:rPr lang="it-IT" sz="1100" dirty="0"/>
            </a:br>
            <a:r>
              <a:rPr lang="it-IT" sz="1100" dirty="0"/>
              <a:t>Avvio metformina 500 mg BID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B89A23E-E868-BAAC-C0B7-D16FB88517BB}"/>
              </a:ext>
            </a:extLst>
          </p:cNvPr>
          <p:cNvSpPr txBox="1"/>
          <p:nvPr/>
        </p:nvSpPr>
        <p:spPr>
          <a:xfrm>
            <a:off x="1351505" y="4601435"/>
            <a:ext cx="27214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1000"/>
              </a:spcAft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HbA1c 7.4%. Aggiunta di </a:t>
            </a:r>
            <a:r>
              <a:rPr lang="it-IT" sz="1100" dirty="0" err="1"/>
              <a:t>semaglutide</a:t>
            </a:r>
            <a:r>
              <a:rPr lang="it-IT" sz="1100" dirty="0"/>
              <a:t> orale per la gestione dell’obesità.</a:t>
            </a:r>
            <a:br>
              <a:rPr lang="it-IT" sz="1100" dirty="0"/>
            </a:br>
            <a:r>
              <a:rPr lang="it-IT" sz="1100" dirty="0"/>
              <a:t>Progressione 3→7 mg.</a:t>
            </a:r>
            <a:br>
              <a:rPr lang="it-IT" sz="1100" dirty="0"/>
            </a:br>
            <a:r>
              <a:rPr lang="it-IT" sz="1100" dirty="0"/>
              <a:t>Sospesa per </a:t>
            </a:r>
            <a:r>
              <a:rPr lang="it-IT" sz="1100" dirty="0" err="1"/>
              <a:t>epigastralgia</a:t>
            </a:r>
            <a:r>
              <a:rPr lang="it-IT" sz="1100" dirty="0"/>
              <a:t> e H. pylori positivo.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8A0D633-4B5D-688B-D218-16797667D15B}"/>
              </a:ext>
            </a:extLst>
          </p:cNvPr>
          <p:cNvSpPr txBox="1"/>
          <p:nvPr/>
        </p:nvSpPr>
        <p:spPr>
          <a:xfrm>
            <a:off x="3174507" y="2271528"/>
            <a:ext cx="213798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HbA1c 7.7%. </a:t>
            </a:r>
            <a:r>
              <a:rPr lang="it-IT" sz="1100" dirty="0" err="1"/>
              <a:t>W</a:t>
            </a:r>
            <a:r>
              <a:rPr lang="it-IT" sz="1100" dirty="0"/>
              <a:t> 127 Kg</a:t>
            </a:r>
          </a:p>
          <a:p>
            <a:pPr lvl="1" algn="ctr"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Introduzione dapagliflozin </a:t>
            </a:r>
          </a:p>
          <a:p>
            <a:pPr lvl="1" algn="ctr"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10 mg 1 </a:t>
            </a:r>
            <a:r>
              <a:rPr lang="it-IT" sz="1100" dirty="0" err="1"/>
              <a:t>cp</a:t>
            </a:r>
            <a:r>
              <a:rPr lang="it-IT" sz="1100" dirty="0"/>
              <a:t>/die.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6746BFA-3F7C-577E-C732-586CB871358A}"/>
              </a:ext>
            </a:extLst>
          </p:cNvPr>
          <p:cNvSpPr txBox="1"/>
          <p:nvPr/>
        </p:nvSpPr>
        <p:spPr>
          <a:xfrm>
            <a:off x="4402239" y="4586197"/>
            <a:ext cx="228054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HbA1c 10%. Introduzione insulina basale e reintroduzione di </a:t>
            </a:r>
            <a:r>
              <a:rPr lang="it-IT" sz="1100" dirty="0" err="1"/>
              <a:t>semaglutide</a:t>
            </a:r>
            <a:r>
              <a:rPr lang="it-IT" sz="1100" dirty="0"/>
              <a:t> orale. </a:t>
            </a:r>
          </a:p>
          <a:p>
            <a:pPr lvl="1" algn="ctr"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I Visita CMO. </a:t>
            </a:r>
            <a:r>
              <a:rPr lang="it-IT" sz="1100" dirty="0" err="1"/>
              <a:t>W</a:t>
            </a:r>
            <a:r>
              <a:rPr lang="it-IT" sz="1100" dirty="0"/>
              <a:t> 132 Kg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609B3A31-542D-D863-4862-182AA6DB9D11}"/>
              </a:ext>
            </a:extLst>
          </p:cNvPr>
          <p:cNvCxnSpPr/>
          <p:nvPr/>
        </p:nvCxnSpPr>
        <p:spPr>
          <a:xfrm>
            <a:off x="8244693" y="4049484"/>
            <a:ext cx="0" cy="478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AE40358-BD20-489F-811E-5ADEC8BCE2D3}"/>
              </a:ext>
            </a:extLst>
          </p:cNvPr>
          <p:cNvSpPr txBox="1"/>
          <p:nvPr/>
        </p:nvSpPr>
        <p:spPr>
          <a:xfrm>
            <a:off x="1383746" y="3537856"/>
            <a:ext cx="795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C000"/>
                </a:solidFill>
              </a:rPr>
              <a:t>Progressivo incremento ponderale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18C6574-F78B-6994-F31E-93E09BD60BB5}"/>
              </a:ext>
            </a:extLst>
          </p:cNvPr>
          <p:cNvSpPr txBox="1"/>
          <p:nvPr/>
        </p:nvSpPr>
        <p:spPr>
          <a:xfrm>
            <a:off x="6677132" y="4585201"/>
            <a:ext cx="28302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1000"/>
              </a:spcAft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HbA1c 6.8%. </a:t>
            </a:r>
            <a:r>
              <a:rPr lang="it-IT" sz="1100" dirty="0" err="1"/>
              <a:t>W</a:t>
            </a:r>
            <a:r>
              <a:rPr lang="it-IT" sz="1100" dirty="0"/>
              <a:t> 105 Kg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360F698-46FA-2269-DFD7-CCA8D3DD6944}"/>
              </a:ext>
            </a:extLst>
          </p:cNvPr>
          <p:cNvSpPr txBox="1"/>
          <p:nvPr/>
        </p:nvSpPr>
        <p:spPr>
          <a:xfrm>
            <a:off x="1429757" y="3414154"/>
            <a:ext cx="11062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Dicembre 2022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32D86EC-154C-5E32-D507-AC3F0352266D}"/>
              </a:ext>
            </a:extLst>
          </p:cNvPr>
          <p:cNvSpPr txBox="1"/>
          <p:nvPr/>
        </p:nvSpPr>
        <p:spPr>
          <a:xfrm>
            <a:off x="2409467" y="3765074"/>
            <a:ext cx="11062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Dicembre 2023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C75844F-802F-0848-06FF-0164E18BBD05}"/>
              </a:ext>
            </a:extLst>
          </p:cNvPr>
          <p:cNvSpPr txBox="1"/>
          <p:nvPr/>
        </p:nvSpPr>
        <p:spPr>
          <a:xfrm>
            <a:off x="3927825" y="3406443"/>
            <a:ext cx="10957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Agosto 2024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8213B06-1337-6E43-9ACE-F6F3B5698025}"/>
              </a:ext>
            </a:extLst>
          </p:cNvPr>
          <p:cNvSpPr txBox="1"/>
          <p:nvPr/>
        </p:nvSpPr>
        <p:spPr>
          <a:xfrm>
            <a:off x="5301218" y="3776383"/>
            <a:ext cx="10957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Aprile 2025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4FC3486-26F4-4666-7235-275DA5DCE402}"/>
              </a:ext>
            </a:extLst>
          </p:cNvPr>
          <p:cNvSpPr txBox="1"/>
          <p:nvPr/>
        </p:nvSpPr>
        <p:spPr>
          <a:xfrm>
            <a:off x="6798394" y="3415769"/>
            <a:ext cx="10957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Luglio 2025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1F1705B-3B99-7281-96AA-0A3C94D09EB7}"/>
              </a:ext>
            </a:extLst>
          </p:cNvPr>
          <p:cNvSpPr txBox="1"/>
          <p:nvPr/>
        </p:nvSpPr>
        <p:spPr>
          <a:xfrm>
            <a:off x="7710978" y="3774768"/>
            <a:ext cx="13051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Settembre 2025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5885085F-722D-5908-FE5F-1CE999A7CCDB}"/>
              </a:ext>
            </a:extLst>
          </p:cNvPr>
          <p:cNvSpPr/>
          <p:nvPr/>
        </p:nvSpPr>
        <p:spPr>
          <a:xfrm>
            <a:off x="4857358" y="4301836"/>
            <a:ext cx="1774780" cy="1527463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CA1555-571C-36A2-8711-D03969506117}"/>
              </a:ext>
            </a:extLst>
          </p:cNvPr>
          <p:cNvSpPr txBox="1"/>
          <p:nvPr/>
        </p:nvSpPr>
        <p:spPr>
          <a:xfrm>
            <a:off x="7709767" y="1704127"/>
            <a:ext cx="28302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1000"/>
              </a:spcAft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Reintroduzione di Metformina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2355F107-B3AD-3867-0408-DF45CB607C69}"/>
              </a:ext>
            </a:extLst>
          </p:cNvPr>
          <p:cNvCxnSpPr>
            <a:cxnSpLocks/>
          </p:cNvCxnSpPr>
          <p:nvPr/>
        </p:nvCxnSpPr>
        <p:spPr>
          <a:xfrm flipH="1">
            <a:off x="7848600" y="1995250"/>
            <a:ext cx="1344827" cy="13880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47A6CD7-E8DD-76A9-2734-6E0B7350AF3B}"/>
              </a:ext>
            </a:extLst>
          </p:cNvPr>
          <p:cNvSpPr txBox="1"/>
          <p:nvPr/>
        </p:nvSpPr>
        <p:spPr>
          <a:xfrm>
            <a:off x="7709767" y="3414154"/>
            <a:ext cx="10957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08711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Conclusioni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69B5A7-2335-4EC2-D733-A9D93C5B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62616"/>
            <a:ext cx="10058401" cy="343457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dirty="0">
                <a:solidFill>
                  <a:schemeClr val="tx1"/>
                </a:solidFill>
                <a:effectLst/>
              </a:rPr>
              <a:t>1. La MBS deve essere considerata parte di un percorso terapeutico globale nella gestione di obesità e diabete, </a:t>
            </a:r>
            <a:r>
              <a:rPr lang="it-IT" dirty="0">
                <a:solidFill>
                  <a:schemeClr val="tx1"/>
                </a:solidFill>
              </a:rPr>
              <a:t>ed </a:t>
            </a:r>
            <a:r>
              <a:rPr lang="it-IT" dirty="0">
                <a:solidFill>
                  <a:schemeClr val="tx1"/>
                </a:solidFill>
                <a:effectLst/>
              </a:rPr>
              <a:t>ogni fase medica, nutrizionale e chirurgica, contribuiscono ad obiettivo metabolico comune.</a:t>
            </a:r>
          </a:p>
          <a:p>
            <a:pPr marL="0" indent="0" algn="just">
              <a:buNone/>
            </a:pPr>
            <a:br>
              <a:rPr lang="it-IT" dirty="0">
                <a:solidFill>
                  <a:schemeClr val="tx1"/>
                </a:solidFill>
                <a:effectLst/>
              </a:rPr>
            </a:br>
            <a:r>
              <a:rPr lang="it-IT" dirty="0">
                <a:solidFill>
                  <a:schemeClr val="tx1"/>
                </a:solidFill>
                <a:effectLst/>
              </a:rPr>
              <a:t>2. La terapia antidiabetica e anti-obesità nel periodo preoperatorio possono migliorare il controllo glicemico, ridurre il rischio anestesiologico e favorire una migliore risposta chirurgica e metabolica.</a:t>
            </a:r>
          </a:p>
          <a:p>
            <a:pPr marL="0" indent="0" algn="just">
              <a:buNone/>
            </a:pPr>
            <a:br>
              <a:rPr lang="it-IT" dirty="0">
                <a:solidFill>
                  <a:schemeClr val="tx1"/>
                </a:solidFill>
                <a:effectLst/>
              </a:rPr>
            </a:br>
            <a:r>
              <a:rPr lang="it-IT" dirty="0">
                <a:solidFill>
                  <a:schemeClr val="tx1"/>
                </a:solidFill>
                <a:effectLst/>
              </a:rPr>
              <a:t>3. L’integrazione tra farmacoterapia e chirurgia deve proseguire nel tempo, con un follow-up multidisciplinare volto a consolidare la perdita di peso, mantenere la remissione metabolica del diabete e prevenire le recidive.</a:t>
            </a:r>
          </a:p>
        </p:txBody>
      </p:sp>
    </p:spTree>
    <p:extLst>
      <p:ext uri="{BB962C8B-B14F-4D97-AF65-F5344CB8AC3E}">
        <p14:creationId xmlns:p14="http://schemas.microsoft.com/office/powerpoint/2010/main" val="135893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Introduzione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A96FFC-FB40-39B0-052D-EC3D9348201A}"/>
              </a:ext>
            </a:extLst>
          </p:cNvPr>
          <p:cNvSpPr txBox="1"/>
          <p:nvPr/>
        </p:nvSpPr>
        <p:spPr>
          <a:xfrm>
            <a:off x="729343" y="1817908"/>
            <a:ext cx="10657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Epidemiologia</a:t>
            </a:r>
          </a:p>
          <a:p>
            <a:pPr algn="just"/>
            <a:r>
              <a:rPr lang="it-IT" sz="24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Il diabete tipo 2 è presente nel 20 - 40% dei candidati a chirurgia bariatrica.</a:t>
            </a:r>
            <a:br>
              <a:rPr lang="it-IT" sz="2400" dirty="0">
                <a:cs typeface="Times New Roman" panose="02020603050405020304" pitchFamily="18" charset="0"/>
              </a:rPr>
            </a:br>
            <a:r>
              <a:rPr lang="it-IT" sz="24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La gestione farmacologica </a:t>
            </a:r>
            <a:r>
              <a:rPr lang="it-IT" sz="2400" b="0" i="0" u="none" strike="noStrike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perioperatoria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rappresenta una fase critica per sicurezza e </a:t>
            </a:r>
            <a:r>
              <a:rPr lang="it-IT" sz="2400" b="0" i="0" u="none" strike="noStrike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outcome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metabolici.</a:t>
            </a:r>
          </a:p>
          <a:p>
            <a:pPr algn="just"/>
            <a:endParaRPr lang="it-IT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it-IT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Obiettivo</a:t>
            </a:r>
          </a:p>
          <a:p>
            <a:pPr algn="just"/>
            <a:r>
              <a:rPr lang="it-IT" sz="24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Analizzare il percorso terapeutico di una paziente con DM2 e obesità patologica sottoposta a sleeve gastrectomy, evidenziando la gestione dei farmaci antidiabetici nel </a:t>
            </a:r>
            <a:r>
              <a:rPr lang="it-IT" sz="2400" b="0" i="0" u="none" strike="noStrike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perioperatorio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Caso clinico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A96FFC-FB40-39B0-052D-EC3D9348201A}"/>
              </a:ext>
            </a:extLst>
          </p:cNvPr>
          <p:cNvSpPr txBox="1"/>
          <p:nvPr/>
        </p:nvSpPr>
        <p:spPr>
          <a:xfrm>
            <a:off x="849085" y="1642396"/>
            <a:ext cx="6132483" cy="452431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Paziente donna, 40 anni. </a:t>
            </a:r>
          </a:p>
          <a:p>
            <a:endParaRPr lang="it-IT" dirty="0"/>
          </a:p>
          <a:p>
            <a:r>
              <a:rPr lang="it-IT" dirty="0">
                <a:ea typeface="Calibri" panose="020F0502020204030204" pitchFamily="34" charset="0"/>
              </a:rPr>
              <a:t>Aprile</a:t>
            </a:r>
            <a:r>
              <a:rPr lang="it-IT" sz="1800" dirty="0">
                <a:effectLst/>
                <a:ea typeface="Calibri" panose="020F0502020204030204" pitchFamily="34" charset="0"/>
              </a:rPr>
              <a:t> 2025: I visita presso il nostro CMO, inviata dal Centro Diabetologico Territoriale. </a:t>
            </a:r>
          </a:p>
          <a:p>
            <a:endParaRPr lang="it-IT" dirty="0"/>
          </a:p>
          <a:p>
            <a:pPr algn="just"/>
            <a:r>
              <a:rPr lang="it-IT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Anamnesi patologica prossima e remota</a:t>
            </a:r>
            <a:r>
              <a:rPr lang="it-IT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DM2 dal 2022 (NO complicanze micro e </a:t>
            </a:r>
            <a:r>
              <a:rPr lang="it-IT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macrovascolari</a:t>
            </a:r>
            <a:r>
              <a:rPr lang="it-IT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pregressa gastrite da Hp, obesità EOSS 2, MASLD.</a:t>
            </a:r>
          </a:p>
          <a:p>
            <a:pPr algn="just"/>
            <a:endParaRPr lang="it-IT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it-IT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Anamnesi farmacologica</a:t>
            </a:r>
            <a:r>
              <a:rPr lang="it-IT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etformina 850 mg </a:t>
            </a:r>
            <a:r>
              <a:rPr lang="it-IT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it-IT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 2/die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apagliflozin 10 mg</a:t>
            </a:r>
            <a:r>
              <a:rPr lang="it-IT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it-IT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it-IT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/die</a:t>
            </a:r>
            <a:endParaRPr lang="it-IT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800" b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Semaglutide</a:t>
            </a:r>
            <a:r>
              <a:rPr lang="it-IT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orale 14 mg</a:t>
            </a:r>
            <a:r>
              <a:rPr lang="it-IT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it-IT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it-IT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/die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Insulina </a:t>
            </a:r>
            <a:r>
              <a:rPr lang="it-IT" sz="1800" b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glargine</a:t>
            </a:r>
            <a:r>
              <a:rPr lang="it-IT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U300</a:t>
            </a:r>
            <a:r>
              <a:rPr lang="it-IT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10 UI alle ore 22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sz="1800" b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lmesartan</a:t>
            </a:r>
            <a:r>
              <a:rPr lang="it-IT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10 mg 1 </a:t>
            </a:r>
            <a:r>
              <a:rPr lang="it-IT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it-IT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/die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it-IT" sz="1800" b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osuvastatina</a:t>
            </a:r>
            <a:r>
              <a:rPr lang="it-IT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it-IT" sz="1800" b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ezetimibe</a:t>
            </a:r>
            <a:r>
              <a:rPr lang="it-IT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10/10 mg 1 </a:t>
            </a:r>
            <a:r>
              <a:rPr lang="it-IT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it-IT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/die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78237B-D31B-58E1-3134-A1B1AC6FE79D}"/>
              </a:ext>
            </a:extLst>
          </p:cNvPr>
          <p:cNvSpPr txBox="1"/>
          <p:nvPr/>
        </p:nvSpPr>
        <p:spPr>
          <a:xfrm>
            <a:off x="7173686" y="2276949"/>
            <a:ext cx="4321628" cy="286232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Parametri antropometrici e di laboratorio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dirty="0"/>
              <a:t>Peso corporeo 132 kg, altezza 165 cm, BMI 48 kg/mq. EOSS 2</a:t>
            </a:r>
          </a:p>
          <a:p>
            <a:endParaRPr lang="it-IT" dirty="0"/>
          </a:p>
          <a:p>
            <a:r>
              <a:rPr lang="it-IT" dirty="0"/>
              <a:t>CV 140 cm</a:t>
            </a:r>
          </a:p>
          <a:p>
            <a:r>
              <a:rPr lang="it-IT" dirty="0" err="1"/>
              <a:t>WHtR</a:t>
            </a:r>
            <a:r>
              <a:rPr lang="it-IT" dirty="0"/>
              <a:t>: 0.8</a:t>
            </a:r>
          </a:p>
          <a:p>
            <a:r>
              <a:rPr lang="it-IT" dirty="0"/>
              <a:t>Emoglobina </a:t>
            </a:r>
            <a:r>
              <a:rPr lang="it-IT" dirty="0" err="1"/>
              <a:t>glicosilata</a:t>
            </a:r>
            <a:r>
              <a:rPr lang="it-IT" dirty="0"/>
              <a:t> 10%</a:t>
            </a:r>
          </a:p>
          <a:p>
            <a:endParaRPr lang="it-IT" dirty="0"/>
          </a:p>
          <a:p>
            <a:r>
              <a:rPr lang="it-IT" dirty="0"/>
              <a:t>Avviata alla chirurgia bariatrica</a:t>
            </a:r>
          </a:p>
        </p:txBody>
      </p:sp>
    </p:spTree>
    <p:extLst>
      <p:ext uri="{BB962C8B-B14F-4D97-AF65-F5344CB8AC3E}">
        <p14:creationId xmlns:p14="http://schemas.microsoft.com/office/powerpoint/2010/main" val="109480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Caso clinico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F43790D-219E-A37A-2894-0102D8A638E0}"/>
              </a:ext>
            </a:extLst>
          </p:cNvPr>
          <p:cNvCxnSpPr/>
          <p:nvPr/>
        </p:nvCxnSpPr>
        <p:spPr>
          <a:xfrm>
            <a:off x="876514" y="3726073"/>
            <a:ext cx="10591375" cy="0"/>
          </a:xfrm>
          <a:prstGeom prst="straightConnector1">
            <a:avLst/>
          </a:prstGeom>
          <a:ln w="5937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543F2E14-BCA8-ADCF-9104-7E06209199A2}"/>
              </a:ext>
            </a:extLst>
          </p:cNvPr>
          <p:cNvCxnSpPr/>
          <p:nvPr/>
        </p:nvCxnSpPr>
        <p:spPr>
          <a:xfrm>
            <a:off x="1982887" y="2906485"/>
            <a:ext cx="0" cy="478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1C986F6A-4514-8BC7-56C8-5D1DF0A61925}"/>
              </a:ext>
            </a:extLst>
          </p:cNvPr>
          <p:cNvCxnSpPr/>
          <p:nvPr/>
        </p:nvCxnSpPr>
        <p:spPr>
          <a:xfrm>
            <a:off x="2962603" y="4049487"/>
            <a:ext cx="0" cy="478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DCD95A5-7A3E-7ED2-F212-70B9AC62BBB6}"/>
              </a:ext>
            </a:extLst>
          </p:cNvPr>
          <p:cNvSpPr txBox="1"/>
          <p:nvPr/>
        </p:nvSpPr>
        <p:spPr>
          <a:xfrm>
            <a:off x="5621234" y="2405093"/>
            <a:ext cx="28302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1000"/>
              </a:spcAft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Lug 2025 – Sleeve gastrectomy laparoscopica.</a:t>
            </a: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FB6725D4-8E28-9DD4-0952-2EEDD5636316}"/>
              </a:ext>
            </a:extLst>
          </p:cNvPr>
          <p:cNvCxnSpPr/>
          <p:nvPr/>
        </p:nvCxnSpPr>
        <p:spPr>
          <a:xfrm>
            <a:off x="4475720" y="2906484"/>
            <a:ext cx="0" cy="478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1CFE52B2-9CD1-B1D0-263A-40BCA806FB98}"/>
              </a:ext>
            </a:extLst>
          </p:cNvPr>
          <p:cNvCxnSpPr/>
          <p:nvPr/>
        </p:nvCxnSpPr>
        <p:spPr>
          <a:xfrm>
            <a:off x="5771121" y="4038601"/>
            <a:ext cx="0" cy="478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22444496-F86F-F98E-F408-525DD0F91F4C}"/>
              </a:ext>
            </a:extLst>
          </p:cNvPr>
          <p:cNvCxnSpPr/>
          <p:nvPr/>
        </p:nvCxnSpPr>
        <p:spPr>
          <a:xfrm>
            <a:off x="7232321" y="2906484"/>
            <a:ext cx="0" cy="478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17C9C7B-1DEC-4CFB-B30D-6FC99C08F2D0}"/>
              </a:ext>
            </a:extLst>
          </p:cNvPr>
          <p:cNvSpPr txBox="1"/>
          <p:nvPr/>
        </p:nvSpPr>
        <p:spPr>
          <a:xfrm>
            <a:off x="622927" y="2265786"/>
            <a:ext cx="246016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1000"/>
              </a:spcAft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Diagnosi T2DM.</a:t>
            </a:r>
            <a:br>
              <a:rPr lang="it-IT" sz="1100" dirty="0"/>
            </a:br>
            <a:r>
              <a:rPr lang="it-IT" sz="1100" dirty="0"/>
              <a:t>HbA1c 9%. </a:t>
            </a:r>
            <a:r>
              <a:rPr lang="it-IT" sz="1100" dirty="0" err="1"/>
              <a:t>W</a:t>
            </a:r>
            <a:r>
              <a:rPr lang="it-IT" sz="1100" dirty="0"/>
              <a:t> 124 Kg.</a:t>
            </a:r>
            <a:br>
              <a:rPr lang="it-IT" sz="1100" dirty="0"/>
            </a:br>
            <a:r>
              <a:rPr lang="it-IT" sz="1100" dirty="0"/>
              <a:t>Avvio metformina 500 mg BID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B89A23E-E868-BAAC-C0B7-D16FB88517BB}"/>
              </a:ext>
            </a:extLst>
          </p:cNvPr>
          <p:cNvSpPr txBox="1"/>
          <p:nvPr/>
        </p:nvSpPr>
        <p:spPr>
          <a:xfrm>
            <a:off x="1351505" y="4601435"/>
            <a:ext cx="27214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1000"/>
              </a:spcAft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HbA1c 7.4%. Aggiunta di </a:t>
            </a:r>
            <a:r>
              <a:rPr lang="it-IT" sz="1100" dirty="0" err="1"/>
              <a:t>semaglutide</a:t>
            </a:r>
            <a:r>
              <a:rPr lang="it-IT" sz="1100" dirty="0"/>
              <a:t> orale per la gestione dell’obesità.</a:t>
            </a:r>
            <a:br>
              <a:rPr lang="it-IT" sz="1100" dirty="0"/>
            </a:br>
            <a:r>
              <a:rPr lang="it-IT" sz="1100" dirty="0"/>
              <a:t>Titolazione 3→7 mg.</a:t>
            </a:r>
            <a:br>
              <a:rPr lang="it-IT" sz="1100" dirty="0"/>
            </a:br>
            <a:r>
              <a:rPr lang="it-IT" sz="1100" dirty="0"/>
              <a:t>Sospesa per </a:t>
            </a:r>
            <a:r>
              <a:rPr lang="it-IT" sz="1100" dirty="0" err="1"/>
              <a:t>epigastralgia</a:t>
            </a:r>
            <a:r>
              <a:rPr lang="it-IT" sz="1100" dirty="0"/>
              <a:t> e H. pylori positivo.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8A0D633-4B5D-688B-D218-16797667D15B}"/>
              </a:ext>
            </a:extLst>
          </p:cNvPr>
          <p:cNvSpPr txBox="1"/>
          <p:nvPr/>
        </p:nvSpPr>
        <p:spPr>
          <a:xfrm>
            <a:off x="3174507" y="2271528"/>
            <a:ext cx="213798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HbA1c 7.7%. </a:t>
            </a:r>
            <a:r>
              <a:rPr lang="it-IT" sz="1100" dirty="0" err="1"/>
              <a:t>W</a:t>
            </a:r>
            <a:r>
              <a:rPr lang="it-IT" sz="1100" dirty="0"/>
              <a:t> 127 Kg</a:t>
            </a:r>
          </a:p>
          <a:p>
            <a:pPr lvl="1" algn="ctr"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Introduzione dapagliflozin </a:t>
            </a:r>
          </a:p>
          <a:p>
            <a:pPr lvl="1" algn="ctr"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10 mg 1 </a:t>
            </a:r>
            <a:r>
              <a:rPr lang="it-IT" sz="1100" dirty="0" err="1"/>
              <a:t>cp</a:t>
            </a:r>
            <a:r>
              <a:rPr lang="it-IT" sz="1100" dirty="0"/>
              <a:t>/die.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6746BFA-3F7C-577E-C732-586CB871358A}"/>
              </a:ext>
            </a:extLst>
          </p:cNvPr>
          <p:cNvSpPr txBox="1"/>
          <p:nvPr/>
        </p:nvSpPr>
        <p:spPr>
          <a:xfrm>
            <a:off x="4402239" y="4586197"/>
            <a:ext cx="228054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HbA1c 10%. Introduzione insulina basale e reintroduzione di </a:t>
            </a:r>
            <a:r>
              <a:rPr lang="it-IT" sz="1100" dirty="0" err="1"/>
              <a:t>semaglutide</a:t>
            </a:r>
            <a:r>
              <a:rPr lang="it-IT" sz="1100" dirty="0"/>
              <a:t> orale. </a:t>
            </a:r>
          </a:p>
          <a:p>
            <a:pPr lvl="1" algn="ctr"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I Visita CMO. </a:t>
            </a:r>
            <a:r>
              <a:rPr lang="it-IT" sz="1100" dirty="0" err="1"/>
              <a:t>W</a:t>
            </a:r>
            <a:r>
              <a:rPr lang="it-IT" sz="1100" dirty="0"/>
              <a:t> 132 Kg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609B3A31-542D-D863-4862-182AA6DB9D11}"/>
              </a:ext>
            </a:extLst>
          </p:cNvPr>
          <p:cNvCxnSpPr/>
          <p:nvPr/>
        </p:nvCxnSpPr>
        <p:spPr>
          <a:xfrm>
            <a:off x="8244693" y="4049484"/>
            <a:ext cx="0" cy="478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AE40358-BD20-489F-811E-5ADEC8BCE2D3}"/>
              </a:ext>
            </a:extLst>
          </p:cNvPr>
          <p:cNvSpPr txBox="1"/>
          <p:nvPr/>
        </p:nvSpPr>
        <p:spPr>
          <a:xfrm>
            <a:off x="1393371" y="3537856"/>
            <a:ext cx="795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C000"/>
                </a:solidFill>
              </a:rPr>
              <a:t>Progressivo incremento ponderale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18C6574-F78B-6994-F31E-93E09BD60BB5}"/>
              </a:ext>
            </a:extLst>
          </p:cNvPr>
          <p:cNvSpPr txBox="1"/>
          <p:nvPr/>
        </p:nvSpPr>
        <p:spPr>
          <a:xfrm>
            <a:off x="6677132" y="4585201"/>
            <a:ext cx="28302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1000"/>
              </a:spcAft>
              <a:defRPr sz="1400">
                <a:solidFill>
                  <a:srgbClr val="3C3C3C"/>
                </a:solidFill>
              </a:defRPr>
            </a:pPr>
            <a:r>
              <a:rPr lang="it-IT" sz="1100" dirty="0"/>
              <a:t>HbA1c 6.8%. </a:t>
            </a:r>
            <a:r>
              <a:rPr lang="it-IT" sz="1100" dirty="0" err="1"/>
              <a:t>W</a:t>
            </a:r>
            <a:r>
              <a:rPr lang="it-IT" sz="1100" dirty="0"/>
              <a:t> 105 Kg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360F698-46FA-2269-DFD7-CCA8D3DD6944}"/>
              </a:ext>
            </a:extLst>
          </p:cNvPr>
          <p:cNvSpPr txBox="1"/>
          <p:nvPr/>
        </p:nvSpPr>
        <p:spPr>
          <a:xfrm>
            <a:off x="1429757" y="3414154"/>
            <a:ext cx="11062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Dicembre 2022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32D86EC-154C-5E32-D507-AC3F0352266D}"/>
              </a:ext>
            </a:extLst>
          </p:cNvPr>
          <p:cNvSpPr txBox="1"/>
          <p:nvPr/>
        </p:nvSpPr>
        <p:spPr>
          <a:xfrm>
            <a:off x="2409467" y="3765074"/>
            <a:ext cx="11062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Dicembre 2023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C75844F-802F-0848-06FF-0164E18BBD05}"/>
              </a:ext>
            </a:extLst>
          </p:cNvPr>
          <p:cNvSpPr txBox="1"/>
          <p:nvPr/>
        </p:nvSpPr>
        <p:spPr>
          <a:xfrm>
            <a:off x="3927825" y="3406443"/>
            <a:ext cx="10957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Agosto 2024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8213B06-1337-6E43-9ACE-F6F3B5698025}"/>
              </a:ext>
            </a:extLst>
          </p:cNvPr>
          <p:cNvSpPr txBox="1"/>
          <p:nvPr/>
        </p:nvSpPr>
        <p:spPr>
          <a:xfrm>
            <a:off x="5301218" y="3776383"/>
            <a:ext cx="10957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Aprile 2025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4FC3486-26F4-4666-7235-275DA5DCE402}"/>
              </a:ext>
            </a:extLst>
          </p:cNvPr>
          <p:cNvSpPr txBox="1"/>
          <p:nvPr/>
        </p:nvSpPr>
        <p:spPr>
          <a:xfrm>
            <a:off x="6798394" y="3415769"/>
            <a:ext cx="10957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Luglio 2025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1F1705B-3B99-7281-96AA-0A3C94D09EB7}"/>
              </a:ext>
            </a:extLst>
          </p:cNvPr>
          <p:cNvSpPr txBox="1"/>
          <p:nvPr/>
        </p:nvSpPr>
        <p:spPr>
          <a:xfrm>
            <a:off x="7613027" y="3785989"/>
            <a:ext cx="12633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Settembre 2025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5885085F-722D-5908-FE5F-1CE999A7CCDB}"/>
              </a:ext>
            </a:extLst>
          </p:cNvPr>
          <p:cNvSpPr/>
          <p:nvPr/>
        </p:nvSpPr>
        <p:spPr>
          <a:xfrm>
            <a:off x="4857358" y="4301836"/>
            <a:ext cx="1774780" cy="1527463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976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Gestione pre-operatoria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69B5A7-2335-4EC2-D733-A9D93C5B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117" y="1975511"/>
            <a:ext cx="4563766" cy="854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u="sng" kern="1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OBIETTIVI</a:t>
            </a:r>
            <a:endParaRPr lang="it-IT" sz="36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63FBE28-CA26-81E2-8869-431942B1B249}"/>
              </a:ext>
            </a:extLst>
          </p:cNvPr>
          <p:cNvSpPr txBox="1"/>
          <p:nvPr/>
        </p:nvSpPr>
        <p:spPr>
          <a:xfrm>
            <a:off x="1097280" y="2865109"/>
            <a:ext cx="1005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0" i="0" u="none" strike="noStrike" dirty="0">
                <a:effectLst/>
              </a:rPr>
              <a:t>Prevenire ipoglicemia ed iperglicemia </a:t>
            </a:r>
            <a:r>
              <a:rPr lang="it-IT" sz="2000" b="0" i="0" u="none" strike="noStrike" dirty="0" err="1">
                <a:effectLst/>
              </a:rPr>
              <a:t>perioperatoria</a:t>
            </a:r>
            <a:r>
              <a:rPr lang="it-IT" sz="2000" dirty="0"/>
              <a:t> </a:t>
            </a:r>
            <a:r>
              <a:rPr lang="it-IT" sz="2000" dirty="0">
                <a:sym typeface="Wingdings" pitchFamily="2" charset="2"/>
              </a:rPr>
              <a:t> </a:t>
            </a:r>
            <a:r>
              <a:rPr lang="it-IT" sz="2000" dirty="0"/>
              <a:t>L’iperglicemia preoperatoria si associa a maggior rischio di tutte le complicanze nel post-operatorio: rischio infettivo, aumento dei tempi di degenza e rischio di riammissione.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b="0" i="0" u="none" strike="noStrike" dirty="0"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0" i="0" u="none" strike="noStrike" dirty="0">
                <a:effectLst/>
              </a:rPr>
              <a:t>Ridurre il rischio di complicanze (</a:t>
            </a:r>
            <a:r>
              <a:rPr lang="it-IT" sz="2000" b="0" i="0" u="none" strike="noStrike" dirty="0" err="1">
                <a:effectLst/>
              </a:rPr>
              <a:t>euDKA</a:t>
            </a:r>
            <a:r>
              <a:rPr lang="it-IT" sz="2000" b="0" i="0" u="none" strike="noStrike" dirty="0">
                <a:effectLst/>
              </a:rPr>
              <a:t> da SGLT2i, ritardato svuotamento gastrico da GLP1RAs)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0" i="0" u="none" strike="noStrike" dirty="0">
                <a:effectLst/>
              </a:rPr>
              <a:t>Ottimizzare </a:t>
            </a:r>
            <a:r>
              <a:rPr lang="it-IT" sz="2000" b="0" i="0" u="none" strike="noStrike" dirty="0" err="1">
                <a:effectLst/>
              </a:rPr>
              <a:t>outcome</a:t>
            </a:r>
            <a:r>
              <a:rPr lang="it-IT" sz="2000" b="0" i="0" u="none" strike="noStrike" dirty="0">
                <a:effectLst/>
              </a:rPr>
              <a:t> metabolici post-MBS</a:t>
            </a:r>
          </a:p>
        </p:txBody>
      </p:sp>
    </p:spTree>
    <p:extLst>
      <p:ext uri="{BB962C8B-B14F-4D97-AF65-F5344CB8AC3E}">
        <p14:creationId xmlns:p14="http://schemas.microsoft.com/office/powerpoint/2010/main" val="119368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Gestione pre-operatoria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69B5A7-2335-4EC2-D733-A9D93C5B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769142"/>
            <a:ext cx="4563766" cy="2068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u="sng" kern="1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etformina 850 mg 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 2/die</a:t>
            </a:r>
          </a:p>
          <a:p>
            <a:pPr marL="0" indent="0" algn="just">
              <a:buNone/>
            </a:pPr>
            <a:r>
              <a:rPr lang="it-IT" b="1" u="sng" kern="1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apagliflozin 10 mg</a:t>
            </a:r>
            <a:r>
              <a:rPr lang="it-IT" sz="2000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/die</a:t>
            </a:r>
            <a:endParaRPr lang="it-IT" kern="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it-IT" sz="2000" b="1" u="sng" kern="1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Semaglutide</a:t>
            </a: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orale 14 mg</a:t>
            </a:r>
            <a:r>
              <a:rPr lang="it-IT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/die </a:t>
            </a:r>
          </a:p>
          <a:p>
            <a:pPr marL="0" indent="0" algn="just">
              <a:buNone/>
            </a:pP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Insulina </a:t>
            </a:r>
            <a:r>
              <a:rPr lang="it-IT" sz="2000" b="1" u="sng" kern="1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glargine</a:t>
            </a: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U300</a:t>
            </a:r>
            <a:r>
              <a:rPr lang="it-IT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 UI alle ore 22</a:t>
            </a:r>
          </a:p>
          <a:p>
            <a:pPr marL="0" lvl="0" indent="0" algn="just">
              <a:buNone/>
            </a:pPr>
            <a:endParaRPr lang="it-IT" sz="20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con due angoli in diagonale arrotondati 6">
            <a:extLst>
              <a:ext uri="{FF2B5EF4-FFF2-40B4-BE49-F238E27FC236}">
                <a16:creationId xmlns:a16="http://schemas.microsoft.com/office/drawing/2014/main" id="{C34732CB-DBC6-8C47-32EF-3A07BB78710F}"/>
              </a:ext>
            </a:extLst>
          </p:cNvPr>
          <p:cNvSpPr/>
          <p:nvPr/>
        </p:nvSpPr>
        <p:spPr>
          <a:xfrm rot="10800000">
            <a:off x="6332834" y="1737357"/>
            <a:ext cx="5299166" cy="3563973"/>
          </a:xfrm>
          <a:prstGeom prst="round2DiagRect">
            <a:avLst/>
          </a:prstGeom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E3342F0-5EB8-4398-064C-EA64033D65D0}"/>
              </a:ext>
            </a:extLst>
          </p:cNvPr>
          <p:cNvCxnSpPr/>
          <p:nvPr/>
        </p:nvCxnSpPr>
        <p:spPr>
          <a:xfrm>
            <a:off x="5076285" y="2982686"/>
            <a:ext cx="1060662" cy="0"/>
          </a:xfrm>
          <a:prstGeom prst="straightConnector1">
            <a:avLst/>
          </a:prstGeom>
          <a:ln w="666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63FBE28-CA26-81E2-8869-431942B1B249}"/>
              </a:ext>
            </a:extLst>
          </p:cNvPr>
          <p:cNvSpPr txBox="1"/>
          <p:nvPr/>
        </p:nvSpPr>
        <p:spPr>
          <a:xfrm>
            <a:off x="6988629" y="2198914"/>
            <a:ext cx="4383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Sospensione del farmaco 24 h prima dell’intervento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Sospensione fino a dieta solida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Nb.: funzione renale. </a:t>
            </a:r>
          </a:p>
          <a:p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      </a:t>
            </a:r>
            <a:r>
              <a:rPr lang="it-IT" dirty="0" err="1">
                <a:solidFill>
                  <a:schemeClr val="bg1"/>
                </a:solidFill>
                <a:sym typeface="Wingdings" pitchFamily="2" charset="2"/>
              </a:rPr>
              <a:t>eGFR</a:t>
            </a: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 &lt; 30 ml/min  acidosi lattica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Monitoraggio degli effetti avversi gastrointestinali.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53AB26A-1178-238C-460F-A8EDD7E726EE}"/>
              </a:ext>
            </a:extLst>
          </p:cNvPr>
          <p:cNvSpPr txBox="1"/>
          <p:nvPr/>
        </p:nvSpPr>
        <p:spPr>
          <a:xfrm>
            <a:off x="5532284" y="548167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Morey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-Vargas OL,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Gossmann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M,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Ketz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JM,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Abdelmalak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BB.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Managing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noninsulin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glucose-lowering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medications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before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surgery: A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comparison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of clinical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practice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guidelines. Cleve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Clin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J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Med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. 2025 Jul 1</a:t>
            </a:r>
            <a:endParaRPr lang="it-IT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Gestione pre-operatoria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69B5A7-2335-4EC2-D733-A9D93C5B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769142"/>
            <a:ext cx="4563766" cy="2068163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u="sng" kern="1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etformina 850 mg 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 2/die</a:t>
            </a:r>
          </a:p>
          <a:p>
            <a:pPr marL="0" indent="0" algn="just">
              <a:buNone/>
            </a:pPr>
            <a:r>
              <a:rPr lang="it-IT" b="1" u="sng" kern="1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apagliflozin 10 mg</a:t>
            </a:r>
            <a:r>
              <a:rPr lang="it-IT" sz="2000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/die</a:t>
            </a:r>
            <a:endParaRPr lang="it-IT" kern="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it-IT" sz="2000" b="1" u="sng" kern="1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Semaglutide</a:t>
            </a: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orale 14 mg</a:t>
            </a:r>
            <a:r>
              <a:rPr lang="it-IT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/die </a:t>
            </a:r>
          </a:p>
          <a:p>
            <a:pPr marL="0" indent="0" algn="just">
              <a:buNone/>
            </a:pP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Insulina </a:t>
            </a:r>
            <a:r>
              <a:rPr lang="it-IT" sz="2000" b="1" u="sng" kern="1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glargine</a:t>
            </a: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U300</a:t>
            </a:r>
            <a:r>
              <a:rPr lang="it-IT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 UI alle ore 22</a:t>
            </a:r>
          </a:p>
          <a:p>
            <a:pPr marL="0" lvl="0" indent="0" algn="just">
              <a:buNone/>
            </a:pPr>
            <a:endParaRPr lang="it-IT" sz="20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con due angoli in diagonale arrotondati 6">
            <a:extLst>
              <a:ext uri="{FF2B5EF4-FFF2-40B4-BE49-F238E27FC236}">
                <a16:creationId xmlns:a16="http://schemas.microsoft.com/office/drawing/2014/main" id="{C34732CB-DBC6-8C47-32EF-3A07BB78710F}"/>
              </a:ext>
            </a:extLst>
          </p:cNvPr>
          <p:cNvSpPr/>
          <p:nvPr/>
        </p:nvSpPr>
        <p:spPr>
          <a:xfrm rot="10800000">
            <a:off x="6332834" y="1556952"/>
            <a:ext cx="5299166" cy="3887652"/>
          </a:xfrm>
          <a:prstGeom prst="round2DiagRect">
            <a:avLst/>
          </a:prstGeom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6554383-7E1E-0BDC-DCA8-F2C095D4AC9A}"/>
              </a:ext>
            </a:extLst>
          </p:cNvPr>
          <p:cNvCxnSpPr/>
          <p:nvPr/>
        </p:nvCxnSpPr>
        <p:spPr>
          <a:xfrm>
            <a:off x="5037409" y="3461659"/>
            <a:ext cx="964238" cy="0"/>
          </a:xfrm>
          <a:prstGeom prst="straightConnector1">
            <a:avLst/>
          </a:prstGeom>
          <a:ln w="666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05FEAC-E944-6BC6-D4DE-D1DECA4AE685}"/>
              </a:ext>
            </a:extLst>
          </p:cNvPr>
          <p:cNvSpPr txBox="1"/>
          <p:nvPr/>
        </p:nvSpPr>
        <p:spPr>
          <a:xfrm>
            <a:off x="6710506" y="1855274"/>
            <a:ext cx="44822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Sospensione del farmaco 24-72 h prima dell’intervento. </a:t>
            </a:r>
            <a:r>
              <a:rPr lang="it-IT" dirty="0" err="1">
                <a:solidFill>
                  <a:schemeClr val="bg1"/>
                </a:solidFill>
              </a:rPr>
              <a:t>Ertu</a:t>
            </a:r>
            <a:r>
              <a:rPr lang="it-IT" dirty="0">
                <a:solidFill>
                  <a:schemeClr val="bg1"/>
                </a:solidFill>
              </a:rPr>
              <a:t> 4 giorni prima. Fino a dieta solida.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Rischi: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Ipovolemia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bg1"/>
                </a:solidFill>
              </a:rPr>
              <a:t>euDKA</a:t>
            </a:r>
            <a:endParaRPr lang="it-IT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bg1"/>
                </a:solidFill>
                <a:sym typeface="Wingdings" pitchFamily="2" charset="2"/>
              </a:rPr>
              <a:t>i</a:t>
            </a:r>
            <a:r>
              <a:rPr lang="it-IT" dirty="0" err="1">
                <a:solidFill>
                  <a:schemeClr val="bg1"/>
                </a:solidFill>
                <a:sym typeface="Wingdings" pitchFamily="2" charset="2"/>
              </a:rPr>
              <a:t>perkaliemia</a:t>
            </a: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, </a:t>
            </a:r>
            <a:r>
              <a:rPr lang="it-IT" dirty="0" err="1">
                <a:solidFill>
                  <a:schemeClr val="bg1"/>
                </a:solidFill>
                <a:sym typeface="Wingdings" pitchFamily="2" charset="2"/>
              </a:rPr>
              <a:t>nb</a:t>
            </a: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it-IT" dirty="0" err="1">
                <a:solidFill>
                  <a:schemeClr val="bg1"/>
                </a:solidFill>
                <a:sym typeface="Wingdings" pitchFamily="2" charset="2"/>
              </a:rPr>
              <a:t>IRe</a:t>
            </a:r>
            <a:endParaRPr lang="it-IT" dirty="0">
              <a:solidFill>
                <a:schemeClr val="bg1"/>
              </a:solidFill>
              <a:sym typeface="Wingdings" pitchFamily="2" charset="2"/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Se SCC, proseguire fino al giorno prima con monitoraggio dei corpi chetonici.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2275C8-888B-3E9F-12EE-36792304FE85}"/>
              </a:ext>
            </a:extLst>
          </p:cNvPr>
          <p:cNvSpPr txBox="1"/>
          <p:nvPr/>
        </p:nvSpPr>
        <p:spPr>
          <a:xfrm>
            <a:off x="5532284" y="548167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Morey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-Vargas OL,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Gossmann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M,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Ketz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JM,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Abdelmalak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BB.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Managing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noninsulin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glucose-lowering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medications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before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surgery: A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comparison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of clinical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practice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guidelines. Cleve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Clin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J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Med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. 2025 Jul 1</a:t>
            </a:r>
            <a:endParaRPr lang="it-IT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5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Gestione pre-operatoria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69B5A7-2335-4EC2-D733-A9D93C5B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769142"/>
            <a:ext cx="4563766" cy="2068163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u="sng" kern="1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etformina 850 mg 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 2/die</a:t>
            </a:r>
          </a:p>
          <a:p>
            <a:pPr marL="0" indent="0" algn="just">
              <a:buNone/>
            </a:pPr>
            <a:r>
              <a:rPr lang="it-IT" b="1" u="sng" kern="1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apagliflozin 10 mg</a:t>
            </a:r>
            <a:r>
              <a:rPr lang="it-IT" sz="2000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/die</a:t>
            </a:r>
            <a:endParaRPr lang="it-IT" kern="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it-IT" sz="2000" b="1" u="sng" kern="1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Semaglutide</a:t>
            </a: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orale 14 mg</a:t>
            </a:r>
            <a:r>
              <a:rPr lang="it-IT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/die </a:t>
            </a:r>
          </a:p>
          <a:p>
            <a:pPr marL="0" indent="0" algn="just">
              <a:buNone/>
            </a:pP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Insulina </a:t>
            </a:r>
            <a:r>
              <a:rPr lang="it-IT" sz="2000" b="1" u="sng" kern="1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glargine</a:t>
            </a: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U300</a:t>
            </a:r>
            <a:r>
              <a:rPr lang="it-IT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 UI alle ore 22</a:t>
            </a:r>
          </a:p>
          <a:p>
            <a:pPr marL="0" lvl="0" indent="0" algn="just">
              <a:buNone/>
            </a:pPr>
            <a:endParaRPr lang="it-IT" sz="20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con due angoli in diagonale arrotondati 6">
            <a:extLst>
              <a:ext uri="{FF2B5EF4-FFF2-40B4-BE49-F238E27FC236}">
                <a16:creationId xmlns:a16="http://schemas.microsoft.com/office/drawing/2014/main" id="{C34732CB-DBC6-8C47-32EF-3A07BB78710F}"/>
              </a:ext>
            </a:extLst>
          </p:cNvPr>
          <p:cNvSpPr/>
          <p:nvPr/>
        </p:nvSpPr>
        <p:spPr>
          <a:xfrm rot="10800000">
            <a:off x="6332834" y="1737358"/>
            <a:ext cx="5299166" cy="3623776"/>
          </a:xfrm>
          <a:prstGeom prst="round2DiagRect">
            <a:avLst/>
          </a:prstGeom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21B4D4F3-164B-DFB8-6F30-CDCC9AAE113F}"/>
              </a:ext>
            </a:extLst>
          </p:cNvPr>
          <p:cNvCxnSpPr/>
          <p:nvPr/>
        </p:nvCxnSpPr>
        <p:spPr>
          <a:xfrm>
            <a:off x="5339496" y="3940628"/>
            <a:ext cx="658587" cy="0"/>
          </a:xfrm>
          <a:prstGeom prst="straightConnector1">
            <a:avLst/>
          </a:prstGeom>
          <a:ln w="666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6CDCBA-0060-12C4-77AA-2C55DBFAB3BF}"/>
              </a:ext>
            </a:extLst>
          </p:cNvPr>
          <p:cNvSpPr txBox="1"/>
          <p:nvPr/>
        </p:nvSpPr>
        <p:spPr>
          <a:xfrm>
            <a:off x="6669871" y="1904461"/>
            <a:ext cx="47489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Rischio correlato a rallentato svuotamento gastrico (da valutare, sintomi o ecografia):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reflusso 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Ab </a:t>
            </a:r>
            <a:r>
              <a:rPr lang="it-IT" dirty="0" err="1">
                <a:solidFill>
                  <a:schemeClr val="bg1"/>
                </a:solidFill>
                <a:sym typeface="Wingdings" pitchFamily="2" charset="2"/>
              </a:rPr>
              <a:t>ingestis</a:t>
            </a:r>
            <a:endParaRPr lang="it-IT" dirty="0">
              <a:solidFill>
                <a:schemeClr val="bg1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Formulazione orale: sospendere 24 ore prima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Formulazione sc: 7 giorni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Fino a dieta solida</a:t>
            </a:r>
          </a:p>
          <a:p>
            <a:endParaRPr lang="it-IT" dirty="0">
              <a:solidFill>
                <a:schemeClr val="bg1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Monitoraggio degli effetti avversi GI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A1B3DD8-A575-7F3E-51DD-5E5C0450A473}"/>
              </a:ext>
            </a:extLst>
          </p:cNvPr>
          <p:cNvSpPr txBox="1"/>
          <p:nvPr/>
        </p:nvSpPr>
        <p:spPr>
          <a:xfrm>
            <a:off x="5941163" y="5691121"/>
            <a:ext cx="5690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linkMacSystemFont"/>
              </a:rPr>
              <a:t>AGA, ASMBS, ASA, ISPCPO, SAGES.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Multisociety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clinical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practice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guidance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for the safe use of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glucagon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-like peptide-1 receptor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agonists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in the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perioperative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period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.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Surg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Obes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Relat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 </a:t>
            </a:r>
            <a:r>
              <a:rPr lang="it-IT" sz="9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Dis</a:t>
            </a:r>
            <a:r>
              <a:rPr lang="it-IT" sz="9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linkMacSystemFon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53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Gestione pre-operatoria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69B5A7-2335-4EC2-D733-A9D93C5B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769142"/>
            <a:ext cx="4563766" cy="2068163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u="sng" kern="1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etformina 850 mg 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 2/die</a:t>
            </a:r>
          </a:p>
          <a:p>
            <a:pPr marL="0" indent="0" algn="just">
              <a:buNone/>
            </a:pPr>
            <a:r>
              <a:rPr lang="it-IT" b="1" u="sng" kern="1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apagliflozin 10 mg</a:t>
            </a:r>
            <a:r>
              <a:rPr lang="it-IT" sz="2000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/die</a:t>
            </a:r>
            <a:endParaRPr lang="it-IT" kern="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it-IT" sz="2000" b="1" u="sng" kern="1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Semaglutide</a:t>
            </a: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orale 14 mg</a:t>
            </a:r>
            <a:r>
              <a:rPr lang="it-IT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/die </a:t>
            </a:r>
          </a:p>
          <a:p>
            <a:pPr marL="0" indent="0" algn="just">
              <a:buNone/>
            </a:pP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Insulina </a:t>
            </a:r>
            <a:r>
              <a:rPr lang="it-IT" sz="2000" b="1" u="sng" kern="1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glargine</a:t>
            </a:r>
            <a:r>
              <a:rPr lang="it-IT" sz="2000" b="1" u="sng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U300</a:t>
            </a:r>
            <a:r>
              <a:rPr lang="it-IT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 UI alle ore 22</a:t>
            </a:r>
          </a:p>
          <a:p>
            <a:pPr marL="0" lvl="0" indent="0" algn="just">
              <a:buNone/>
            </a:pPr>
            <a:endParaRPr lang="it-IT" sz="20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con due angoli in diagonale arrotondati 6">
            <a:extLst>
              <a:ext uri="{FF2B5EF4-FFF2-40B4-BE49-F238E27FC236}">
                <a16:creationId xmlns:a16="http://schemas.microsoft.com/office/drawing/2014/main" id="{C34732CB-DBC6-8C47-32EF-3A07BB78710F}"/>
              </a:ext>
            </a:extLst>
          </p:cNvPr>
          <p:cNvSpPr/>
          <p:nvPr/>
        </p:nvSpPr>
        <p:spPr>
          <a:xfrm rot="10800000">
            <a:off x="6332833" y="1737357"/>
            <a:ext cx="5381371" cy="4304513"/>
          </a:xfrm>
          <a:prstGeom prst="round2DiagRect">
            <a:avLst/>
          </a:prstGeom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7C36A6FE-7463-442A-6CF4-E1AF4735A754}"/>
              </a:ext>
            </a:extLst>
          </p:cNvPr>
          <p:cNvCxnSpPr/>
          <p:nvPr/>
        </p:nvCxnSpPr>
        <p:spPr>
          <a:xfrm>
            <a:off x="5339496" y="4430486"/>
            <a:ext cx="658587" cy="0"/>
          </a:xfrm>
          <a:prstGeom prst="straightConnector1">
            <a:avLst/>
          </a:prstGeom>
          <a:ln w="666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63857B-C5CB-474F-FD70-B6B1026E354F}"/>
              </a:ext>
            </a:extLst>
          </p:cNvPr>
          <p:cNvSpPr txBox="1"/>
          <p:nvPr/>
        </p:nvSpPr>
        <p:spPr>
          <a:xfrm>
            <a:off x="6669871" y="1904461"/>
            <a:ext cx="4945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Terapia da proseguire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Aggiunta di insulina rapida a correzione delle glicemie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Se somministrata la mattina oppure se microinfusore  ridurre del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Se CGM  considerare lag-time.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In fase intra-operatoria: glucosata 5% 100 ml/h + potassio 10 </a:t>
            </a:r>
            <a:r>
              <a:rPr lang="it-IT" dirty="0" err="1">
                <a:solidFill>
                  <a:schemeClr val="bg1"/>
                </a:solidFill>
                <a:sym typeface="Wingdings" pitchFamily="2" charset="2"/>
              </a:rPr>
              <a:t>mEq</a:t>
            </a: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/500 cc di SG 5%.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itchFamily="2" charset="2"/>
              </a:rPr>
              <a:t>Obiettivo glicemico: 140-180 mg/dL.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98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6842</TotalTime>
  <Words>1026</Words>
  <Application>Microsoft Macintosh PowerPoint</Application>
  <PresentationFormat>Widescreen</PresentationFormat>
  <Paragraphs>150</Paragraphs>
  <Slides>12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-webkit-standard</vt:lpstr>
      <vt:lpstr>Arial</vt:lpstr>
      <vt:lpstr>BlinkMacSystemFont</vt:lpstr>
      <vt:lpstr>Calibri</vt:lpstr>
      <vt:lpstr>Wingdings</vt:lpstr>
      <vt:lpstr>RetrospectVTI</vt:lpstr>
      <vt:lpstr>TERAPIA ANTIDIABETICA NEL PERIOPERATORIO:  UN CASO CLINICO</vt:lpstr>
      <vt:lpstr>Introduzione</vt:lpstr>
      <vt:lpstr>Caso clinico</vt:lpstr>
      <vt:lpstr>Caso clinico</vt:lpstr>
      <vt:lpstr>Gestione pre-operatoria</vt:lpstr>
      <vt:lpstr>Gestione pre-operatoria</vt:lpstr>
      <vt:lpstr>Gestione pre-operatoria</vt:lpstr>
      <vt:lpstr>Gestione pre-operatoria</vt:lpstr>
      <vt:lpstr>Gestione pre-operatoria</vt:lpstr>
      <vt:lpstr>Caso clinico</vt:lpstr>
      <vt:lpstr>Conclusioni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Marialucia Pellegrino</cp:lastModifiedBy>
  <cp:revision>108</cp:revision>
  <dcterms:created xsi:type="dcterms:W3CDTF">2022-02-27T17:36:31Z</dcterms:created>
  <dcterms:modified xsi:type="dcterms:W3CDTF">2025-10-29T08:23:56Z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